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9" r:id="rId6"/>
    <p:sldId id="271" r:id="rId7"/>
    <p:sldId id="270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1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389" y="1595246"/>
            <a:ext cx="6030256" cy="39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36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3600" b="1" dirty="0">
                <a:solidFill>
                  <a:srgbClr val="FF0000"/>
                </a:solidFill>
              </a:rPr>
              <a:t>2</a:t>
            </a:r>
            <a:r>
              <a:rPr lang="ar-IQ" sz="3600" b="1" dirty="0" smtClean="0">
                <a:solidFill>
                  <a:srgbClr val="FF0000"/>
                </a:solidFill>
              </a:rPr>
              <a:t>- البياض </a:t>
            </a:r>
            <a:r>
              <a:rPr lang="ar-IQ" sz="3600" b="1" dirty="0">
                <a:solidFill>
                  <a:srgbClr val="FF0000"/>
                </a:solidFill>
              </a:rPr>
              <a:t>الدقيقي </a:t>
            </a:r>
            <a:r>
              <a:rPr lang="en-US" sz="3600" b="1" dirty="0">
                <a:solidFill>
                  <a:srgbClr val="FF0000"/>
                </a:solidFill>
              </a:rPr>
              <a:t>Powdery mildew </a:t>
            </a:r>
            <a:r>
              <a:rPr lang="ar-IQ" sz="3600" dirty="0" smtClean="0"/>
              <a:t>.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ar-IQ" b="1" dirty="0"/>
              <a:t>الأعراض :  </a:t>
            </a:r>
            <a:r>
              <a:rPr lang="ar-IQ" dirty="0"/>
              <a:t>يصيب الأغصان و الأوراق و الأزهار و الثمار فتتغير أشكالها و احجامها فتصبح متعرجة مشوهة و قد تموت , تظهر على الاوراق بقع صغيرة مغطاة بنمو دقيقي أبيض يميل الى الرمادي قد تلتحم معا" و تكون مساحات أكبر و قد يتكون هذا النمو على كلا سطحي الورقة , الأوراق الصغيرة المصابة تظهر أكثر طولا" و أقل عرضا" من السليمة و حافة الورقة بنية و يمتد التلوين الى الداخل مما يسبب تجعد الورقة و احيانا" التفافها حول العرق الوسطي ثم تجف و تموت كما يشاهد هذا النمو على الأغصان الحديثة (في عمر العام الواحد) يتحول في منتصف الصيف الى لون بني تظهر به نقط كثيرة سوداء صغيرة و تصبح الاغصان متقزمة و قد تموت .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كما تصاب البراعم الزهرية و تصبح ضامرة و الازهار الناشئة منها </a:t>
            </a:r>
            <a:r>
              <a:rPr lang="ar-IQ" dirty="0" err="1"/>
              <a:t>ملفوحة</a:t>
            </a:r>
            <a:r>
              <a:rPr lang="ar-IQ" dirty="0"/>
              <a:t> و اذا حدثت الإصابة للثمار و هي صغيرة يصبح لونها </a:t>
            </a:r>
            <a:r>
              <a:rPr lang="ar-IQ" dirty="0" err="1"/>
              <a:t>صدئيا</a:t>
            </a:r>
            <a:r>
              <a:rPr lang="ar-IQ" dirty="0"/>
              <a:t>" و عند نموها أكثر في الحجم تتشقق قشرة الثمرة في موضع الإصابة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7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7522"/>
            <a:ext cx="6745382" cy="50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55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b="1" dirty="0"/>
              <a:t>المسبب : </a:t>
            </a:r>
            <a:r>
              <a:rPr lang="en-US" b="1" i="1" dirty="0" err="1"/>
              <a:t>Podosphaera</a:t>
            </a:r>
            <a:r>
              <a:rPr lang="en-US" b="1" i="1" dirty="0"/>
              <a:t> </a:t>
            </a:r>
            <a:r>
              <a:rPr lang="en-US" b="1" i="1" dirty="0" err="1"/>
              <a:t>leucotricha</a:t>
            </a:r>
            <a:r>
              <a:rPr lang="en-US" b="1" dirty="0"/>
              <a:t> </a:t>
            </a:r>
            <a:r>
              <a:rPr lang="ar-IQ" b="1" dirty="0"/>
              <a:t> </a:t>
            </a:r>
            <a:br>
              <a:rPr lang="ar-IQ" b="1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43050"/>
            <a:ext cx="7686700" cy="4483113"/>
          </a:xfrm>
        </p:spPr>
        <p:txBody>
          <a:bodyPr/>
          <a:lstStyle/>
          <a:p>
            <a:r>
              <a:rPr lang="ar-IQ" dirty="0" smtClean="0"/>
              <a:t>فطر </a:t>
            </a:r>
            <a:r>
              <a:rPr lang="ar-IQ" dirty="0"/>
              <a:t>اسكي يكون ثمار </a:t>
            </a:r>
            <a:r>
              <a:rPr lang="ar-IQ" dirty="0" err="1"/>
              <a:t>أسكية</a:t>
            </a:r>
            <a:r>
              <a:rPr lang="ar-IQ" dirty="0"/>
              <a:t> مقفلة </a:t>
            </a:r>
            <a:r>
              <a:rPr lang="en-US" dirty="0" err="1"/>
              <a:t>Cleistothecia</a:t>
            </a:r>
            <a:r>
              <a:rPr lang="ar-IQ" dirty="0"/>
              <a:t> و تحتوي الثمرة على كيس اسكي واحد بداخله 8 </a:t>
            </a:r>
            <a:r>
              <a:rPr lang="ar-IQ" dirty="0" err="1"/>
              <a:t>اسبورات</a:t>
            </a:r>
            <a:r>
              <a:rPr lang="ar-IQ" dirty="0"/>
              <a:t> اسكية . يقضي الفطر التشتية بهيئة سبورات اسكية و لكنه عادة يقضي الشتاء بهيئة مايسيليوم في البراعم الزهرية المصابة و الاغصان </a:t>
            </a:r>
            <a:r>
              <a:rPr lang="ar-IQ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57694"/>
            <a:ext cx="2562720" cy="22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1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IQ" b="1" dirty="0">
                <a:solidFill>
                  <a:srgbClr val="5F497A"/>
                </a:solidFill>
                <a:ea typeface="Calibri"/>
              </a:rPr>
              <a:t>3</a:t>
            </a:r>
            <a:r>
              <a:rPr lang="ar-IQ" b="1" dirty="0" smtClean="0">
                <a:solidFill>
                  <a:srgbClr val="5F497A"/>
                </a:solidFill>
                <a:ea typeface="Calibri"/>
              </a:rPr>
              <a:t>- ذبول </a:t>
            </a:r>
            <a:r>
              <a:rPr lang="ar-IQ" b="1" dirty="0">
                <a:solidFill>
                  <a:srgbClr val="5F497A"/>
                </a:solidFill>
                <a:ea typeface="Calibri"/>
              </a:rPr>
              <a:t>الأغصان </a:t>
            </a:r>
            <a:r>
              <a:rPr lang="en-US" b="1" dirty="0">
                <a:solidFill>
                  <a:srgbClr val="5F497A"/>
                </a:solidFill>
                <a:ea typeface="Calibri"/>
                <a:cs typeface="Arial"/>
              </a:rPr>
              <a:t>Branch wilt</a:t>
            </a:r>
            <a:r>
              <a:rPr lang="en-US" b="1" dirty="0">
                <a:solidFill>
                  <a:srgbClr val="5F497A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ea typeface="Calibri"/>
                <a:cs typeface="Arial"/>
              </a:rPr>
              <a:t/>
            </a:r>
            <a:br>
              <a:rPr lang="en-US" sz="18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0000"/>
                </a:solidFill>
                <a:ea typeface="Calibri"/>
              </a:rPr>
              <a:t>الاعراض </a:t>
            </a:r>
            <a:r>
              <a:rPr lang="ar-IQ" b="1" dirty="0">
                <a:solidFill>
                  <a:srgbClr val="000000"/>
                </a:solidFill>
                <a:ea typeface="Calibri"/>
              </a:rPr>
              <a:t>: </a:t>
            </a:r>
            <a:r>
              <a:rPr lang="ar-IQ" dirty="0">
                <a:solidFill>
                  <a:srgbClr val="000000"/>
                </a:solidFill>
                <a:ea typeface="Calibri"/>
              </a:rPr>
              <a:t>يظهر أولا" بشكل بقع صغيرة سمراء اللون على بعض الأغصان لا تلبث أن تتسع حتى تشمل جميع سطح الغصن</a:t>
            </a:r>
            <a:r>
              <a:rPr lang="ar-IQ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ar-IQ" dirty="0">
                <a:solidFill>
                  <a:srgbClr val="000000"/>
                </a:solidFill>
                <a:ea typeface="Calibri"/>
              </a:rPr>
              <a:t>مما ينتج عنه ذبول الغصن و سقوط أوراقه , تنقل الإصابة الى الأفرع الاخرى من الشجرة و تمتد </a:t>
            </a:r>
            <a:r>
              <a:rPr lang="ar-IQ" dirty="0" err="1">
                <a:solidFill>
                  <a:srgbClr val="000000"/>
                </a:solidFill>
                <a:ea typeface="Calibri"/>
              </a:rPr>
              <a:t>الأصابة</a:t>
            </a:r>
            <a:r>
              <a:rPr lang="ar-IQ" dirty="0">
                <a:solidFill>
                  <a:srgbClr val="000000"/>
                </a:solidFill>
                <a:ea typeface="Calibri"/>
              </a:rPr>
              <a:t> الى الساق الرئيسي , و من الاعراض المميزة للمرض جفاف المرض و تشققه و سهولة انسلاخه حتى يُرى أسفله ملايين من الجراثيم السوداء الصغيرة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18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352" y="1600200"/>
            <a:ext cx="4973296" cy="4525963"/>
          </a:xfrm>
        </p:spPr>
      </p:pic>
    </p:spTree>
    <p:extLst>
      <p:ext uri="{BB962C8B-B14F-4D97-AF65-F5344CB8AC3E}">
        <p14:creationId xmlns:p14="http://schemas.microsoft.com/office/powerpoint/2010/main" xmlns="" val="36338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المسبب :</a:t>
            </a:r>
            <a:r>
              <a:rPr lang="ar-IQ" dirty="0"/>
              <a:t> </a:t>
            </a:r>
            <a:r>
              <a:rPr lang="en-US" b="1" i="1" dirty="0" err="1"/>
              <a:t>Hendersonula</a:t>
            </a:r>
            <a:r>
              <a:rPr lang="en-US" b="1" i="1" dirty="0"/>
              <a:t> </a:t>
            </a:r>
            <a:r>
              <a:rPr lang="en-US" b="1" i="1" dirty="0" err="1"/>
              <a:t>toruloidea</a:t>
            </a:r>
            <a:r>
              <a:rPr lang="en-US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71678"/>
            <a:ext cx="7400948" cy="4054485"/>
          </a:xfrm>
        </p:spPr>
        <p:txBody>
          <a:bodyPr>
            <a:normAutofit fontScale="85000" lnSpcReduction="10000"/>
          </a:bodyPr>
          <a:lstStyle/>
          <a:p>
            <a:r>
              <a:rPr lang="ar-IQ" b="1" dirty="0"/>
              <a:t> </a:t>
            </a:r>
            <a:r>
              <a:rPr lang="ar-IQ" dirty="0"/>
              <a:t>من الفطريات الناقصة يكون سبورات سوداء صغيرة وحيدة الخلية تتكون في سلسلة محمولة على حامل قصير , كما يكون أوعية </a:t>
            </a:r>
            <a:r>
              <a:rPr lang="ar-IQ" dirty="0" err="1"/>
              <a:t>بكنيدية</a:t>
            </a:r>
            <a:r>
              <a:rPr lang="ar-IQ" dirty="0"/>
              <a:t> سوداء اللون في وسادات </a:t>
            </a:r>
            <a:r>
              <a:rPr lang="ar-IQ" dirty="0" err="1"/>
              <a:t>هايفية</a:t>
            </a:r>
            <a:r>
              <a:rPr lang="ar-IQ" dirty="0"/>
              <a:t> تخرج منها سبورات </a:t>
            </a:r>
            <a:r>
              <a:rPr lang="ar-IQ" dirty="0" err="1"/>
              <a:t>بكنيدية</a:t>
            </a:r>
            <a:r>
              <a:rPr lang="ar-IQ" dirty="0"/>
              <a:t> بهيئة </a:t>
            </a:r>
            <a:r>
              <a:rPr lang="ar-IQ" dirty="0" err="1"/>
              <a:t>محلاق</a:t>
            </a:r>
            <a:r>
              <a:rPr lang="ar-IQ" dirty="0"/>
              <a:t> حيث تكون ملتصقة معا" بمادة لزجة , يتكون السبور من ثلاث خلايا , الخلية الوسطية داكنة و أكبر حجما" من الطرفيتين الفاتحة .</a:t>
            </a:r>
            <a:endParaRPr lang="en-US" dirty="0"/>
          </a:p>
          <a:p>
            <a:r>
              <a:rPr lang="ar-IQ" dirty="0"/>
              <a:t>ملاحظة : لم تشاهد الأوعية </a:t>
            </a:r>
            <a:r>
              <a:rPr lang="ar-IQ" dirty="0" err="1"/>
              <a:t>البكنيدية</a:t>
            </a:r>
            <a:r>
              <a:rPr lang="ar-IQ" dirty="0"/>
              <a:t> في العوائل المصابة في العراق .</a:t>
            </a:r>
            <a:endParaRPr lang="en-US" dirty="0"/>
          </a:p>
          <a:p>
            <a:r>
              <a:rPr lang="ar-IQ" dirty="0"/>
              <a:t>مصدر الإصابة الثانوية السبورات السوداء </a:t>
            </a:r>
            <a:r>
              <a:rPr lang="ar-IQ" dirty="0" err="1"/>
              <a:t>الصغيؤة</a:t>
            </a:r>
            <a:r>
              <a:rPr lang="ar-IQ" dirty="0"/>
              <a:t> المتواجدة تحت القلف المصاب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3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364</Words>
  <Application>Microsoft Office PowerPoint</Application>
  <PresentationFormat>عرض على الشاشة (3:4)‏</PresentationFormat>
  <Paragraphs>11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2- البياض الدقيقي Powdery mildew .</vt:lpstr>
      <vt:lpstr>الشريحة 3</vt:lpstr>
      <vt:lpstr>المسبب : Podosphaera leucotricha   </vt:lpstr>
      <vt:lpstr>3- ذبول الأغصان Branch wilt  </vt:lpstr>
      <vt:lpstr>الشريحة 6</vt:lpstr>
      <vt:lpstr>المسبب : Hendersonula toruloidea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أسئلة امتحان أمراض الخضر العملي الشهر الاول / رابع وقاية</dc:title>
  <dc:creator>nijla</dc:creator>
  <cp:lastModifiedBy>Shamfuture</cp:lastModifiedBy>
  <cp:revision>48</cp:revision>
  <dcterms:created xsi:type="dcterms:W3CDTF">2017-11-23T06:22:06Z</dcterms:created>
  <dcterms:modified xsi:type="dcterms:W3CDTF">2018-03-08T09:50:38Z</dcterms:modified>
</cp:coreProperties>
</file>